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5" r:id="rId18"/>
    <p:sldId id="276" r:id="rId19"/>
    <p:sldId id="277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81" d="100"/>
          <a:sy n="81" d="100"/>
        </p:scale>
        <p:origin x="57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8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8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15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328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9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99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6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7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12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3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3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6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3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5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D156B27-EA8E-4244-9CA0-AC0E25B3F617}" type="datetimeFigureOut">
              <a:rPr lang="zh-CN" altLang="en-US" smtClean="0"/>
              <a:t>2018/11/16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76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JavaScript/Reference/Statements/impor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ocschina.org/docs/dom-elements.html" TargetMode="External"/><Relationship Id="rId2" Type="http://schemas.openxmlformats.org/officeDocument/2006/relationships/hyperlink" Target="https://react.docschina.org/docs/introducing-js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.weather.sojson.com/api/weather/city/%7b&#22478;&#24066;&#20195;&#30721;%7d" TargetMode="External"/><Relationship Id="rId2" Type="http://schemas.openxmlformats.org/officeDocument/2006/relationships/hyperlink" Target="https://developers.google.com/web/updates/2015/03/introduction-to-fet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json.com/blog/305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json.com/api/lunar.html" TargetMode="External"/><Relationship Id="rId2" Type="http://schemas.openxmlformats.org/officeDocument/2006/relationships/hyperlink" Target="https://www.sojson.com/blog/305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ny-api.com/" TargetMode="External"/><Relationship Id="rId4" Type="http://schemas.openxmlformats.org/officeDocument/2006/relationships/hyperlink" Target="https://www.sojson.com/api/semanti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docs/Web/JavaScript/Reference/Class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1DB37-E7EC-4EC1-A956-084668026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React Course L5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FB4870-6F40-4238-86E3-9374807D0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XIE </a:t>
            </a:r>
            <a:r>
              <a:rPr lang="en-US" altLang="zh-CN" dirty="0" err="1"/>
              <a:t>Guochao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68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858BF-5D10-4B37-8BED-440E274E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Example of Class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C4F4F-7B17-4DC2-A974-B95FE0B7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23" y="5815107"/>
            <a:ext cx="9759142" cy="625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Notes: constructor, get, this, new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090CA-52F0-498C-B17F-0178CB0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6" t="26827" r="52640" b="33738"/>
          <a:stretch/>
        </p:blipFill>
        <p:spPr>
          <a:xfrm>
            <a:off x="1053562" y="1390997"/>
            <a:ext cx="4499957" cy="44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BAE96-7125-4612-9359-07D834CB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4191"/>
          </a:xfrm>
        </p:spPr>
        <p:txBody>
          <a:bodyPr/>
          <a:lstStyle/>
          <a:p>
            <a:r>
              <a:rPr lang="en-US" altLang="zh-CN" b="1" dirty="0"/>
              <a:t>Extends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39216-8A69-477B-A4E3-337EF0725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62" y="5878737"/>
            <a:ext cx="8298639" cy="71212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CN" b="1" dirty="0"/>
              <a:t>Notes: extends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66C303-656D-4F3B-8C3D-8872438CF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8" t="29172" r="50000" b="31232"/>
          <a:stretch/>
        </p:blipFill>
        <p:spPr>
          <a:xfrm>
            <a:off x="931023" y="1424730"/>
            <a:ext cx="4910053" cy="43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0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DA7B1-670A-4C39-8822-B984416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7442"/>
          </a:xfrm>
        </p:spPr>
        <p:txBody>
          <a:bodyPr/>
          <a:lstStyle/>
          <a:p>
            <a:r>
              <a:rPr lang="en-US" altLang="zh-CN" b="1" dirty="0"/>
              <a:t>JSX: </a:t>
            </a:r>
            <a:r>
              <a:rPr lang="zh-CN" altLang="en-US" b="1" dirty="0"/>
              <a:t>从基础模板开始学习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1B9295-32FE-4686-8CA9-9FC4D636B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69" y="1216103"/>
            <a:ext cx="8946541" cy="961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下面我们来研究一下通过</a:t>
            </a:r>
            <a:r>
              <a:rPr lang="en-US" altLang="zh-CN" dirty="0"/>
              <a:t>create-react-app</a:t>
            </a:r>
            <a:r>
              <a:rPr lang="zh-CN" altLang="en-US" dirty="0"/>
              <a:t>创建的模板！</a:t>
            </a:r>
            <a:br>
              <a:rPr lang="zh-CN" altLang="en-US" dirty="0"/>
            </a:b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/App.js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BFADBA-665D-4ACD-BA39-D6FE8A0C8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7" t="29934" r="41365" b="11112"/>
          <a:stretch/>
        </p:blipFill>
        <p:spPr>
          <a:xfrm>
            <a:off x="1169814" y="1856240"/>
            <a:ext cx="4704513" cy="47717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A025AE-5D0C-496C-946C-BB86B6DC0EF5}"/>
              </a:ext>
            </a:extLst>
          </p:cNvPr>
          <p:cNvSpPr txBox="1">
            <a:spLocks/>
          </p:cNvSpPr>
          <p:nvPr/>
        </p:nvSpPr>
        <p:spPr>
          <a:xfrm>
            <a:off x="5992728" y="1856240"/>
            <a:ext cx="4863693" cy="465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altLang="zh-CN" dirty="0"/>
              <a:t>1. import: </a:t>
            </a:r>
            <a:r>
              <a:rPr lang="zh-CN" altLang="fr-FR" dirty="0"/>
              <a:t>类似于</a:t>
            </a:r>
            <a:r>
              <a:rPr lang="fr-FR" altLang="zh-CN" dirty="0"/>
              <a:t>Python</a:t>
            </a:r>
            <a:r>
              <a:rPr lang="zh-CN" altLang="fr-FR" dirty="0"/>
              <a:t>的</a:t>
            </a:r>
            <a:r>
              <a:rPr lang="fr-FR" altLang="zh-CN" dirty="0"/>
              <a:t>import</a:t>
            </a:r>
            <a:r>
              <a:rPr lang="zh-CN" altLang="fr-FR" dirty="0"/>
              <a:t>，使用</a:t>
            </a:r>
            <a:r>
              <a:rPr lang="fr-FR" altLang="zh-CN" dirty="0"/>
              <a:t>import</a:t>
            </a:r>
            <a:r>
              <a:rPr lang="zh-CN" altLang="fr-FR" dirty="0"/>
              <a:t>可以引入外部文件的</a:t>
            </a:r>
            <a:r>
              <a:rPr lang="fr-FR" altLang="zh-CN" dirty="0"/>
              <a:t>export</a:t>
            </a:r>
            <a:r>
              <a:rPr lang="zh-CN" altLang="fr-FR" dirty="0"/>
              <a:t>。关于</a:t>
            </a:r>
            <a:r>
              <a:rPr lang="fr-FR" altLang="zh-CN" dirty="0"/>
              <a:t>import</a:t>
            </a:r>
            <a:r>
              <a:rPr lang="zh-CN" altLang="fr-FR" dirty="0"/>
              <a:t>和</a:t>
            </a:r>
            <a:r>
              <a:rPr lang="fr-FR" altLang="zh-CN" dirty="0"/>
              <a:t>export</a:t>
            </a:r>
            <a:r>
              <a:rPr lang="zh-CN" altLang="fr-FR" dirty="0"/>
              <a:t>的用法，可以参考： </a:t>
            </a:r>
            <a:r>
              <a:rPr lang="fr-FR" altLang="zh-CN" u="sng" dirty="0">
                <a:hlinkClick r:id="rId3"/>
              </a:rPr>
              <a:t>https://developer.mozilla.org/zh-CN/docs/Web/JavaScript/Reference/Statements/import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class App extends Component: App</a:t>
            </a:r>
            <a:r>
              <a:rPr lang="zh-CN" altLang="en-US" dirty="0"/>
              <a:t>是继承</a:t>
            </a:r>
            <a:r>
              <a:rPr lang="en-US" altLang="zh-CN" dirty="0"/>
              <a:t>Component</a:t>
            </a:r>
            <a:r>
              <a:rPr lang="zh-CN" altLang="en-US" dirty="0"/>
              <a:t>的一个子类，会继承它的所有</a:t>
            </a:r>
            <a:r>
              <a:rPr lang="en-US" altLang="zh-CN" dirty="0"/>
              <a:t>methods</a:t>
            </a:r>
            <a:r>
              <a:rPr lang="zh-CN" altLang="en-US" dirty="0"/>
              <a:t>。</a:t>
            </a:r>
          </a:p>
          <a:p>
            <a:pPr marL="0" indent="0">
              <a:buFont typeface="Wingdings 3" charset="2"/>
              <a:buNone/>
            </a:pPr>
            <a:br>
              <a:rPr lang="zh-CN" altLang="en-US" dirty="0"/>
            </a:br>
            <a:r>
              <a:rPr lang="en-US" altLang="zh-CN" dirty="0"/>
              <a:t>3. render: render</a:t>
            </a:r>
            <a:r>
              <a:rPr lang="zh-CN" altLang="en-US" dirty="0"/>
              <a:t>是</a:t>
            </a:r>
            <a:r>
              <a:rPr lang="en-US" altLang="zh-CN" dirty="0"/>
              <a:t>Component</a:t>
            </a:r>
            <a:r>
              <a:rPr lang="zh-CN" altLang="en-US" dirty="0"/>
              <a:t>类中的一个</a:t>
            </a:r>
            <a:r>
              <a:rPr lang="en-US" altLang="zh-CN" dirty="0"/>
              <a:t>method</a:t>
            </a:r>
            <a:r>
              <a:rPr lang="zh-CN" altLang="en-US" dirty="0"/>
              <a:t>，我们继承</a:t>
            </a:r>
            <a:r>
              <a:rPr lang="en-US" altLang="zh-CN" dirty="0"/>
              <a:t>Component</a:t>
            </a:r>
            <a:r>
              <a:rPr lang="zh-CN" altLang="en-US" dirty="0"/>
              <a:t>的同时必须要重写</a:t>
            </a:r>
            <a:r>
              <a:rPr lang="en-US" altLang="zh-CN" dirty="0"/>
              <a:t>render</a:t>
            </a:r>
            <a:r>
              <a:rPr lang="zh-CN" altLang="en-US" dirty="0"/>
              <a:t>，当组件嵌套时，实际上就是调用各层的</a:t>
            </a:r>
            <a:r>
              <a:rPr lang="en-US" altLang="zh-CN" dirty="0"/>
              <a:t>render</a:t>
            </a:r>
            <a:r>
              <a:rPr lang="zh-CN" altLang="en-US" dirty="0"/>
              <a:t>方法。</a:t>
            </a:r>
          </a:p>
          <a:p>
            <a:pPr marL="0" indent="0">
              <a:buFont typeface="Wingdings 3" charset="2"/>
              <a:buNone/>
            </a:pPr>
            <a:br>
              <a:rPr lang="zh-CN" altLang="en-US" dirty="0"/>
            </a:br>
            <a:r>
              <a:rPr lang="en-US" altLang="zh-CN" dirty="0"/>
              <a:t>4. export default App</a:t>
            </a:r>
          </a:p>
          <a:p>
            <a:pPr marL="0" indent="0">
              <a:buFont typeface="Wingdings 3" charset="2"/>
              <a:buNone/>
            </a:pPr>
            <a:r>
              <a:rPr lang="zh-CN" altLang="en-US" dirty="0"/>
              <a:t>这是把</a:t>
            </a:r>
            <a:r>
              <a:rPr lang="en-US" altLang="zh-CN" dirty="0"/>
              <a:t>App</a:t>
            </a:r>
            <a:r>
              <a:rPr lang="zh-CN" altLang="en-US" dirty="0"/>
              <a:t>这个</a:t>
            </a:r>
            <a:r>
              <a:rPr lang="en-US" altLang="zh-CN" dirty="0"/>
              <a:t>class export</a:t>
            </a:r>
            <a:r>
              <a:rPr lang="zh-CN" altLang="en-US" dirty="0"/>
              <a:t>，以便</a:t>
            </a:r>
            <a:r>
              <a:rPr lang="en-US" altLang="zh-CN" dirty="0"/>
              <a:t>index.js</a:t>
            </a:r>
            <a:r>
              <a:rPr lang="zh-CN" altLang="en-US" dirty="0"/>
              <a:t>中直接执行</a:t>
            </a:r>
            <a:r>
              <a:rPr lang="en-US" altLang="zh-CN" dirty="0"/>
              <a:t>Render</a:t>
            </a:r>
            <a:r>
              <a:rPr lang="zh-CN" altLang="en-US" dirty="0"/>
              <a:t>。这样我们就可以专注于</a:t>
            </a:r>
            <a:r>
              <a:rPr lang="en-US" altLang="zh-CN" dirty="0"/>
              <a:t>App</a:t>
            </a:r>
            <a:r>
              <a:rPr lang="zh-CN" altLang="en-US" dirty="0"/>
              <a:t>这个组件的开发。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73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47785-00E6-45F4-987D-83451973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56" y="922388"/>
            <a:ext cx="8946541" cy="579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/index.js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39685F-A54E-40CE-AC6D-B9551B74A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1" t="26424" r="36694" b="47475"/>
          <a:stretch/>
        </p:blipFill>
        <p:spPr>
          <a:xfrm>
            <a:off x="1184861" y="1330038"/>
            <a:ext cx="5773814" cy="23636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494F21-BBA6-48CB-A0D6-E23995C6C1F1}"/>
              </a:ext>
            </a:extLst>
          </p:cNvPr>
          <p:cNvSpPr/>
          <p:nvPr/>
        </p:nvSpPr>
        <p:spPr>
          <a:xfrm>
            <a:off x="1184861" y="41013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/public/index.html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06506-A529-45ED-A570-897FB615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9" t="71111" r="42458" b="22667"/>
          <a:stretch/>
        </p:blipFill>
        <p:spPr>
          <a:xfrm>
            <a:off x="1184861" y="4581086"/>
            <a:ext cx="5726069" cy="64839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379B43-F3F8-4620-8AD5-9745E9BDFAAD}"/>
              </a:ext>
            </a:extLst>
          </p:cNvPr>
          <p:cNvSpPr txBox="1">
            <a:spLocks/>
          </p:cNvSpPr>
          <p:nvPr/>
        </p:nvSpPr>
        <p:spPr>
          <a:xfrm>
            <a:off x="5992728" y="1856240"/>
            <a:ext cx="4863693" cy="465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510A84-2FE6-4515-997A-0EA5D3196912}"/>
              </a:ext>
            </a:extLst>
          </p:cNvPr>
          <p:cNvSpPr txBox="1"/>
          <p:nvPr/>
        </p:nvSpPr>
        <p:spPr>
          <a:xfrm>
            <a:off x="7115694" y="1280162"/>
            <a:ext cx="3983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import App from './App’ </a:t>
            </a:r>
          </a:p>
          <a:p>
            <a:r>
              <a:rPr lang="zh-CN" altLang="en-US" dirty="0"/>
              <a:t>这里我们把上面的</a:t>
            </a:r>
            <a:r>
              <a:rPr lang="en-US" altLang="zh-CN" dirty="0"/>
              <a:t>App</a:t>
            </a:r>
            <a:r>
              <a:rPr lang="zh-CN" altLang="en-US" dirty="0"/>
              <a:t>组件导入</a:t>
            </a:r>
            <a:r>
              <a:rPr lang="en-US" altLang="zh-CN" dirty="0"/>
              <a:t>index.js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ReactDOM.render</a:t>
            </a:r>
            <a:r>
              <a:rPr lang="en-US" altLang="zh-CN" dirty="0"/>
              <a:t>(`&lt;App /&gt;`,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('root')); </a:t>
            </a:r>
          </a:p>
          <a:p>
            <a:r>
              <a:rPr lang="zh-CN" altLang="en-US" dirty="0"/>
              <a:t>这里我们调用</a:t>
            </a:r>
            <a:r>
              <a:rPr lang="en-US" altLang="zh-CN" dirty="0" err="1"/>
              <a:t>ReactDOM.render</a:t>
            </a:r>
            <a:r>
              <a:rPr lang="zh-CN" altLang="en-US" dirty="0"/>
              <a:t>，把</a:t>
            </a:r>
            <a:r>
              <a:rPr lang="en-US" altLang="zh-CN" dirty="0"/>
              <a:t>App</a:t>
            </a:r>
            <a:r>
              <a:rPr lang="zh-CN" altLang="en-US" dirty="0"/>
              <a:t>组件写入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root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中。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FC4858-A40A-452A-8F69-CAB7514C0044}"/>
              </a:ext>
            </a:extLst>
          </p:cNvPr>
          <p:cNvSpPr txBox="1"/>
          <p:nvPr/>
        </p:nvSpPr>
        <p:spPr>
          <a:xfrm>
            <a:off x="7115694" y="4383444"/>
            <a:ext cx="407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我们可以看到</a:t>
            </a:r>
            <a:r>
              <a:rPr lang="en-US" altLang="zh-CN" dirty="0"/>
              <a:t>index.html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root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。</a:t>
            </a:r>
            <a:r>
              <a:rPr lang="en-US" altLang="zh-CN" dirty="0" err="1"/>
              <a:t>ReactDOM.render</a:t>
            </a:r>
            <a:r>
              <a:rPr lang="zh-CN" altLang="en-US" dirty="0"/>
              <a:t>所做的就是把</a:t>
            </a:r>
            <a:r>
              <a:rPr lang="en-US" altLang="zh-CN" dirty="0"/>
              <a:t>App</a:t>
            </a:r>
            <a:r>
              <a:rPr lang="zh-CN" altLang="en-US" dirty="0"/>
              <a:t>组件放到该</a:t>
            </a:r>
            <a:r>
              <a:rPr lang="en-US" altLang="zh-CN" dirty="0"/>
              <a:t>div</a:t>
            </a:r>
            <a:r>
              <a:rPr lang="zh-CN" altLang="en-US" dirty="0"/>
              <a:t>上。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10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685B17-E6F0-4BB8-9D96-1211DC2E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4904"/>
          </a:xfrm>
        </p:spPr>
        <p:txBody>
          <a:bodyPr/>
          <a:lstStyle/>
          <a:p>
            <a:r>
              <a:rPr lang="en-US" altLang="zh-CN" b="1" dirty="0"/>
              <a:t>JSX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A733C-FA77-4298-AB81-237A1E9E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30" y="1263536"/>
            <a:ext cx="8985824" cy="49848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Reference: </a:t>
            </a:r>
          </a:p>
          <a:p>
            <a:pPr marL="0" indent="0">
              <a:buNone/>
            </a:pPr>
            <a:r>
              <a:rPr lang="en-US" altLang="zh-CN" b="1" u="sng" dirty="0">
                <a:hlinkClick r:id="rId2"/>
              </a:rPr>
              <a:t>https://react.docschina.org/docs/introducing-jsx.html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u="sng" dirty="0">
                <a:hlinkClick r:id="rId3"/>
              </a:rPr>
              <a:t>https://react.docschina.org/docs/dom-elements.html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我们现在来看</a:t>
            </a:r>
            <a:r>
              <a:rPr lang="en-US" altLang="zh-CN" dirty="0"/>
              <a:t>render(){return (. . .) }</a:t>
            </a:r>
            <a:r>
              <a:rPr lang="zh-CN" altLang="en-US" dirty="0"/>
              <a:t>里面的</a:t>
            </a:r>
            <a:r>
              <a:rPr lang="en-US" altLang="zh-CN" dirty="0"/>
              <a:t>JSX</a:t>
            </a:r>
            <a:r>
              <a:rPr lang="zh-CN" altLang="en-US" dirty="0"/>
              <a:t>代码。</a:t>
            </a:r>
          </a:p>
          <a:p>
            <a:pPr marL="0" indent="0">
              <a:buNone/>
            </a:pPr>
            <a:r>
              <a:rPr lang="zh-CN" altLang="en-US" dirty="0"/>
              <a:t>我们可以看到，</a:t>
            </a:r>
            <a:r>
              <a:rPr lang="en-US" altLang="zh-CN" dirty="0"/>
              <a:t>JSX</a:t>
            </a:r>
            <a:r>
              <a:rPr lang="zh-CN" altLang="en-US" dirty="0"/>
              <a:t>使用的是一种非常类似于</a:t>
            </a:r>
            <a:r>
              <a:rPr lang="en-US" altLang="zh-CN" dirty="0"/>
              <a:t>HTML</a:t>
            </a:r>
            <a:r>
              <a:rPr lang="zh-CN" altLang="en-US" dirty="0"/>
              <a:t>的语法，但是又跟</a:t>
            </a:r>
            <a:r>
              <a:rPr lang="en-US" altLang="zh-CN" dirty="0"/>
              <a:t>HTML</a:t>
            </a:r>
            <a:r>
              <a:rPr lang="zh-CN" altLang="en-US" dirty="0"/>
              <a:t>稍有区别：</a:t>
            </a:r>
          </a:p>
          <a:p>
            <a:pPr marL="36000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自定义组件与原生组件：自定义组件的首字母必须大写，原生组件（即</a:t>
            </a:r>
            <a:r>
              <a:rPr lang="en-US" altLang="zh-CN" dirty="0"/>
              <a:t>div</a:t>
            </a:r>
            <a:r>
              <a:rPr lang="zh-CN" altLang="en-US" dirty="0"/>
              <a:t>，</a:t>
            </a:r>
            <a:r>
              <a:rPr lang="en-US" altLang="zh-CN" dirty="0" err="1"/>
              <a:t>img</a:t>
            </a:r>
            <a:r>
              <a:rPr lang="zh-CN" altLang="en-US" dirty="0"/>
              <a:t>等）均不大写。</a:t>
            </a:r>
          </a:p>
          <a:p>
            <a:pPr marL="36000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className</a:t>
            </a:r>
            <a:r>
              <a:rPr lang="en-US" altLang="zh-CN" dirty="0"/>
              <a:t> -- class</a:t>
            </a:r>
          </a:p>
          <a:p>
            <a:pPr marL="360000" indent="0">
              <a:buNone/>
            </a:pPr>
            <a:r>
              <a:rPr lang="en-US" altLang="zh-CN" dirty="0"/>
              <a:t>3. style: </a:t>
            </a:r>
            <a:r>
              <a:rPr lang="zh-CN" altLang="en-US" dirty="0"/>
              <a:t>接受一个</a:t>
            </a:r>
            <a:r>
              <a:rPr lang="en-US" altLang="zh-CN" dirty="0"/>
              <a:t>object</a:t>
            </a:r>
            <a:r>
              <a:rPr lang="zh-CN" altLang="en-US" dirty="0"/>
              <a:t>，且遵循驼峰命名法，例如：</a:t>
            </a:r>
            <a:r>
              <a:rPr lang="en-US" altLang="zh-CN" dirty="0"/>
              <a:t>background-image -&gt; </a:t>
            </a:r>
            <a:r>
              <a:rPr lang="en-US" altLang="zh-CN" dirty="0" err="1"/>
              <a:t>backgroundImage</a:t>
            </a:r>
            <a:r>
              <a:rPr lang="en-US" altLang="zh-CN" dirty="0"/>
              <a:t>.</a:t>
            </a:r>
          </a:p>
          <a:p>
            <a:pPr marL="36000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/>
              <a:t>{ }</a:t>
            </a:r>
            <a:r>
              <a:rPr lang="zh-CN" altLang="en-US" dirty="0"/>
              <a:t>里面可以放一个</a:t>
            </a:r>
            <a:r>
              <a:rPr lang="en-US" altLang="zh-CN" dirty="0"/>
              <a:t>JavaScript</a:t>
            </a:r>
            <a:r>
              <a:rPr lang="zh-CN" altLang="en-US" dirty="0"/>
              <a:t>表达式！！！ </a:t>
            </a:r>
            <a:r>
              <a:rPr lang="en-US" altLang="zh-CN" dirty="0"/>
              <a:t>logo</a:t>
            </a:r>
            <a:r>
              <a:rPr lang="zh-CN" altLang="en-US" dirty="0"/>
              <a:t>是一个</a:t>
            </a:r>
            <a:r>
              <a:rPr lang="en-US" altLang="zh-CN" dirty="0"/>
              <a:t>string</a:t>
            </a:r>
            <a:r>
              <a:rPr lang="zh-CN" altLang="en-US" dirty="0"/>
              <a:t>变量，通过</a:t>
            </a:r>
            <a:r>
              <a:rPr lang="en-US" altLang="zh-CN" dirty="0"/>
              <a:t>console.log(logo)</a:t>
            </a:r>
            <a:r>
              <a:rPr lang="zh-CN" altLang="en-US" dirty="0"/>
              <a:t>我们可以看到它的值为</a:t>
            </a:r>
            <a:r>
              <a:rPr lang="en-US" altLang="zh-CN" dirty="0"/>
              <a:t>/static/media/logo.5d5d9eef.svg</a:t>
            </a:r>
            <a:r>
              <a:rPr lang="zh-CN" altLang="en-US" dirty="0"/>
              <a:t>，这也正是此图标的路径。</a:t>
            </a:r>
          </a:p>
        </p:txBody>
      </p:sp>
    </p:spTree>
    <p:extLst>
      <p:ext uri="{BB962C8B-B14F-4D97-AF65-F5344CB8AC3E}">
        <p14:creationId xmlns:p14="http://schemas.microsoft.com/office/powerpoint/2010/main" val="357021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E6CCD-C9A1-4D7A-9ABD-53879E79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Demo of JSX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F22C9-DE7D-480F-BFFE-05235917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 </a:t>
            </a:r>
            <a:r>
              <a:rPr lang="zh-CN" altLang="en-US" sz="3600" dirty="0"/>
              <a:t>修改组件</a:t>
            </a:r>
            <a:r>
              <a:rPr lang="en-US" altLang="zh-CN" sz="3600" dirty="0"/>
              <a:t>App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r>
              <a:rPr lang="en-US" altLang="zh-CN" sz="3600" dirty="0"/>
              <a:t>2. </a:t>
            </a:r>
            <a:r>
              <a:rPr lang="zh-CN" altLang="en-US" sz="3600" dirty="0"/>
              <a:t>创建新组件并在</a:t>
            </a:r>
            <a:r>
              <a:rPr lang="en-US" altLang="zh-CN" sz="3600" dirty="0"/>
              <a:t>App</a:t>
            </a:r>
            <a:r>
              <a:rPr lang="zh-CN" altLang="en-US" sz="3600" dirty="0"/>
              <a:t>中引用。</a:t>
            </a:r>
          </a:p>
        </p:txBody>
      </p:sp>
    </p:spTree>
    <p:extLst>
      <p:ext uri="{BB962C8B-B14F-4D97-AF65-F5344CB8AC3E}">
        <p14:creationId xmlns:p14="http://schemas.microsoft.com/office/powerpoint/2010/main" val="284832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分解组件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在实际</a:t>
            </a:r>
            <a:r>
              <a:rPr lang="en-US" altLang="zh-CN" sz="3200" dirty="0"/>
              <a:t>design</a:t>
            </a:r>
            <a:r>
              <a:rPr lang="zh-CN" altLang="en-US" sz="3200" dirty="0"/>
              <a:t>中，通常的流程是：</a:t>
            </a:r>
            <a:endParaRPr lang="en-US" altLang="zh-CN" sz="3200" dirty="0"/>
          </a:p>
          <a:p>
            <a:r>
              <a:rPr lang="en-US" altLang="zh-CN" sz="3200" dirty="0"/>
              <a:t>1. </a:t>
            </a:r>
            <a:r>
              <a:rPr lang="zh-CN" altLang="en-US" sz="3200" dirty="0"/>
              <a:t>小组讨论出效果图</a:t>
            </a:r>
            <a:endParaRPr lang="en-US" altLang="zh-CN" sz="3200" dirty="0"/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实现代码</a:t>
            </a:r>
            <a:endParaRPr lang="en-US" altLang="zh-CN" sz="3200" dirty="0"/>
          </a:p>
          <a:p>
            <a:r>
              <a:rPr lang="en-US" altLang="zh-CN" sz="3200" dirty="0"/>
              <a:t>3. </a:t>
            </a:r>
            <a:r>
              <a:rPr lang="zh-CN" altLang="en-US" sz="3200" dirty="0"/>
              <a:t>客户</a:t>
            </a:r>
            <a:r>
              <a:rPr lang="en-US" altLang="zh-CN" sz="3200" dirty="0"/>
              <a:t>/</a:t>
            </a:r>
            <a:r>
              <a:rPr lang="zh-CN" altLang="en-US" sz="3200" dirty="0"/>
              <a:t>产品经理 改需求</a:t>
            </a:r>
            <a:endParaRPr lang="en-US" altLang="zh-CN" sz="3200" dirty="0"/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重写代码</a:t>
            </a:r>
            <a:endParaRPr lang="en-US" altLang="zh-CN" sz="3200" dirty="0"/>
          </a:p>
          <a:p>
            <a:r>
              <a:rPr lang="en-US" altLang="zh-CN" sz="3200" dirty="0"/>
              <a:t>5. 99%</a:t>
            </a:r>
            <a:r>
              <a:rPr lang="zh-CN" altLang="en-US" sz="3200" dirty="0"/>
              <a:t>：回到</a:t>
            </a:r>
            <a:r>
              <a:rPr lang="en-US" altLang="zh-CN" sz="3200" dirty="0"/>
              <a:t>3</a:t>
            </a:r>
            <a:r>
              <a:rPr lang="zh-CN" altLang="en-US" sz="3200" dirty="0"/>
              <a:t>；</a:t>
            </a:r>
            <a:r>
              <a:rPr lang="en-US" altLang="zh-CN" sz="3200" dirty="0"/>
              <a:t>1%</a:t>
            </a:r>
            <a:r>
              <a:rPr lang="zh-CN" altLang="en-US" sz="3200" dirty="0"/>
              <a:t>：都很满意</a:t>
            </a:r>
            <a:r>
              <a:rPr lang="en-US" altLang="zh-CN" sz="3200" dirty="0"/>
              <a:t>-&gt;</a:t>
            </a:r>
            <a:r>
              <a:rPr lang="zh-CN" altLang="en-US" sz="3200" dirty="0"/>
              <a:t>上线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914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分解组件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那么，从效果图到代码实现，我们需要做的第一步就是分解组件。</a:t>
            </a:r>
            <a:endParaRPr lang="en-US" altLang="zh-CN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723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of </a:t>
            </a:r>
            <a:r>
              <a:rPr lang="zh-CN" altLang="en-US" dirty="0"/>
              <a:t>组件分解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659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of </a:t>
            </a:r>
            <a:r>
              <a:rPr lang="zh-CN" altLang="en-US" dirty="0"/>
              <a:t>组件分解 </a:t>
            </a:r>
            <a:r>
              <a:rPr lang="en-US" altLang="zh-CN" dirty="0"/>
              <a:t>+ Coding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703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23A97-A24B-4BD0-B1B0-E2518573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B49211-55EA-4E84-A0C3-19D40025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fetch(</a:t>
            </a:r>
            <a:r>
              <a:rPr lang="zh-CN" altLang="en-US" dirty="0"/>
              <a:t>网络请求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组件化编程</a:t>
            </a:r>
          </a:p>
          <a:p>
            <a:r>
              <a:rPr lang="en-US" altLang="zh-CN" dirty="0"/>
              <a:t>class</a:t>
            </a:r>
          </a:p>
          <a:p>
            <a:r>
              <a:rPr lang="en-US" altLang="zh-CN" dirty="0" err="1"/>
              <a:t>jsx</a:t>
            </a:r>
            <a:r>
              <a:rPr lang="en-US" altLang="zh-CN" dirty="0"/>
              <a:t>(React</a:t>
            </a:r>
            <a:r>
              <a:rPr lang="zh-CN" altLang="en-US" dirty="0"/>
              <a:t>基本语法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Profile(demo)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611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C2D0-235C-40D3-AC95-AD228B0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Lecture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E3261-F33D-42B7-AE66-8C7718633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Props &amp; States</a:t>
            </a:r>
          </a:p>
          <a:p>
            <a:r>
              <a:rPr lang="zh-CN" altLang="en-US" sz="3200" dirty="0"/>
              <a:t>条件语句（</a:t>
            </a:r>
            <a:r>
              <a:rPr lang="en-US" altLang="zh-CN" sz="3200" dirty="0"/>
              <a:t>&amp;&amp;</a:t>
            </a:r>
            <a:r>
              <a:rPr lang="zh-CN" altLang="en-US" sz="3200" dirty="0"/>
              <a:t>）</a:t>
            </a:r>
            <a:endParaRPr lang="en-US" sz="3200" dirty="0"/>
          </a:p>
          <a:p>
            <a:r>
              <a:rPr lang="zh-CN" altLang="en-US" sz="3200" dirty="0"/>
              <a:t>复用组件（</a:t>
            </a:r>
            <a:r>
              <a:rPr lang="en-US" altLang="zh-CN" sz="3200" dirty="0"/>
              <a:t>map</a:t>
            </a:r>
            <a:r>
              <a:rPr lang="zh-CN" altLang="en-US" sz="3200" dirty="0"/>
              <a:t>，</a:t>
            </a:r>
            <a:r>
              <a:rPr lang="en-US" altLang="zh-CN" sz="3200" dirty="0"/>
              <a:t>filter</a:t>
            </a:r>
            <a:r>
              <a:rPr lang="zh-CN" altLang="en-US" sz="3200" dirty="0"/>
              <a:t>）</a:t>
            </a:r>
            <a:endParaRPr lang="en-US" sz="3200" dirty="0"/>
          </a:p>
          <a:p>
            <a:r>
              <a:rPr lang="zh-CN" altLang="en-US" sz="3200" dirty="0"/>
              <a:t>状态提升（至父组件）</a:t>
            </a:r>
            <a:endParaRPr lang="en-US" altLang="zh-C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893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0F952-CDA9-42BB-AE01-55E5ED04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95EC4-DA04-400D-A804-E0C474D2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React</a:t>
            </a:r>
            <a:r>
              <a:rPr lang="zh-CN" altLang="en-US" sz="3200" dirty="0"/>
              <a:t>重写</a:t>
            </a:r>
            <a:r>
              <a:rPr lang="en-US" altLang="zh-CN" sz="3200" dirty="0"/>
              <a:t>Profile</a:t>
            </a:r>
            <a:r>
              <a:rPr lang="zh-CN" altLang="en-US" sz="3200" dirty="0"/>
              <a:t>界面！</a:t>
            </a:r>
            <a:endParaRPr lang="en-US" altLang="zh-C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017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E212F-3D04-4BFB-B020-D5109AFB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b="1" dirty="0"/>
              <a:t>An important tip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0A706-FAE2-4432-AF68-A1E16BF1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59202"/>
            <a:ext cx="8946541" cy="4195481"/>
          </a:xfrm>
        </p:spPr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create-react-app</a:t>
            </a:r>
            <a:r>
              <a:rPr lang="zh-CN" altLang="en-US" dirty="0"/>
              <a:t>的时候，由于种种原因，</a:t>
            </a:r>
            <a:r>
              <a:rPr lang="en-US" altLang="zh-CN" dirty="0" err="1"/>
              <a:t>npm</a:t>
            </a:r>
            <a:r>
              <a:rPr lang="zh-CN" altLang="en-US" dirty="0"/>
              <a:t>很可能无法访问，导致</a:t>
            </a:r>
            <a:r>
              <a:rPr lang="en-US" altLang="zh-CN" dirty="0"/>
              <a:t>fail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解决方案：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en-US" altLang="zh-CN" dirty="0" err="1"/>
              <a:t>npm</a:t>
            </a:r>
            <a:r>
              <a:rPr lang="en-US" altLang="zh-CN" dirty="0"/>
              <a:t> config set registry https://registry.npm.taobao.org</a:t>
            </a:r>
          </a:p>
          <a:p>
            <a:r>
              <a:rPr lang="zh-CN" altLang="en-US" dirty="0"/>
              <a:t>现在，我们再执行 </a:t>
            </a:r>
            <a:r>
              <a:rPr lang="en-US" altLang="zh-CN" dirty="0" err="1"/>
              <a:t>npx</a:t>
            </a:r>
            <a:r>
              <a:rPr lang="en-US" altLang="zh-CN" dirty="0"/>
              <a:t> create-react-app my-app</a:t>
            </a:r>
            <a:r>
              <a:rPr lang="zh-CN" altLang="en-US" dirty="0"/>
              <a:t>，就能很快地创建应用了！</a:t>
            </a:r>
          </a:p>
        </p:txBody>
      </p:sp>
    </p:spTree>
    <p:extLst>
      <p:ext uri="{BB962C8B-B14F-4D97-AF65-F5344CB8AC3E}">
        <p14:creationId xmlns:p14="http://schemas.microsoft.com/office/powerpoint/2010/main" val="18679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A9D74-172C-4C8F-8E0E-6E3AEBDA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fetch &amp; </a:t>
            </a:r>
            <a:r>
              <a:rPr lang="zh-CN" altLang="en-US" b="1" dirty="0"/>
              <a:t>网络请求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93C80-A45E-4B8A-89CE-9124A1D4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Reference: </a:t>
            </a:r>
            <a:r>
              <a:rPr lang="en-US" altLang="zh-CN" i="1" u="sng" dirty="0">
                <a:hlinkClick r:id="rId2"/>
              </a:rPr>
              <a:t>https://developers.google.com/web/updates/2015/03/introduction-to-fetch</a:t>
            </a:r>
            <a:endParaRPr lang="en-US" altLang="zh-CN" dirty="0"/>
          </a:p>
          <a:p>
            <a:r>
              <a:rPr lang="zh-CN" altLang="en-US" dirty="0"/>
              <a:t>天气</a:t>
            </a:r>
            <a:r>
              <a:rPr lang="en-US" altLang="zh-CN" dirty="0"/>
              <a:t>API: </a:t>
            </a:r>
            <a:r>
              <a:rPr lang="en-US" altLang="zh-CN" u="sng" dirty="0">
                <a:hlinkClick r:id="rId3"/>
              </a:rPr>
              <a:t>http://t.weather.sojson.com/api/weather/city/{</a:t>
            </a:r>
            <a:r>
              <a:rPr lang="zh-CN" altLang="en-US" u="sng" dirty="0">
                <a:hlinkClick r:id="rId3"/>
              </a:rPr>
              <a:t>城市代码</a:t>
            </a:r>
            <a:r>
              <a:rPr lang="en-US" altLang="zh-CN" u="sng" dirty="0">
                <a:hlinkClick r:id="rId3"/>
              </a:rPr>
              <a:t>}</a:t>
            </a:r>
            <a:r>
              <a:rPr lang="zh-CN" altLang="en-US" dirty="0"/>
              <a:t> 使用指南：</a:t>
            </a:r>
            <a:r>
              <a:rPr lang="en-US" altLang="zh-CN" u="sng" dirty="0">
                <a:hlinkClick r:id="rId4"/>
              </a:rPr>
              <a:t>https://www.sojson.com/blog/305.html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99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B5360-143F-4628-856B-967922FA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CORS: something annoying!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BA190-B1F9-47D7-B09C-470DA7E6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59697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起因：</a:t>
            </a:r>
          </a:p>
          <a:p>
            <a:r>
              <a:rPr lang="zh-CN" altLang="en-US" dirty="0"/>
              <a:t>在很久之前，</a:t>
            </a:r>
            <a:r>
              <a:rPr lang="en-US" altLang="zh-CN" dirty="0"/>
              <a:t>JavaScript</a:t>
            </a:r>
            <a:r>
              <a:rPr lang="zh-CN" altLang="en-US" dirty="0"/>
              <a:t>前端只能访问本网站的链接，原因有很多，比如：限制其他网站访问本站的资源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但是，这会带来不必要的麻烦，比如资源的不共享。</a:t>
            </a:r>
          </a:p>
          <a:p>
            <a:r>
              <a:rPr lang="zh-CN" altLang="en-US" dirty="0"/>
              <a:t>于是，</a:t>
            </a:r>
            <a:r>
              <a:rPr lang="en-US" altLang="zh-CN" dirty="0"/>
              <a:t>CORS</a:t>
            </a:r>
            <a:r>
              <a:rPr lang="zh-CN" altLang="en-US" dirty="0"/>
              <a:t>（</a:t>
            </a:r>
            <a:r>
              <a:rPr lang="en-US" altLang="zh-CN" dirty="0"/>
              <a:t>Cross-origin resource sharing</a:t>
            </a:r>
            <a:r>
              <a:rPr lang="zh-CN" altLang="en-US" dirty="0"/>
              <a:t>） “跨域资源共享” 出现了。通过该协议可以进行跨域资源共享，就是你可以在</a:t>
            </a:r>
            <a:r>
              <a:rPr lang="en-US" altLang="zh-CN" dirty="0"/>
              <a:t>JavaScript</a:t>
            </a:r>
            <a:r>
              <a:rPr lang="zh-CN" altLang="en-US" dirty="0"/>
              <a:t>中直接访问其他域名下的资源。</a:t>
            </a:r>
          </a:p>
          <a:p>
            <a:r>
              <a:rPr lang="zh-CN" altLang="en-US" dirty="0"/>
              <a:t>然而，处于安全性的考虑，</a:t>
            </a:r>
            <a:r>
              <a:rPr lang="en-US" altLang="zh-CN" dirty="0"/>
              <a:t>Chrome</a:t>
            </a:r>
            <a:r>
              <a:rPr lang="zh-CN" altLang="en-US" dirty="0"/>
              <a:t>浏览器限制了</a:t>
            </a:r>
            <a:r>
              <a:rPr lang="en-US" altLang="zh-CN" dirty="0"/>
              <a:t>CORS</a:t>
            </a:r>
            <a:r>
              <a:rPr lang="zh-CN" altLang="en-US" dirty="0"/>
              <a:t>的使用。也就是说，简单的跨域网络请求并不能在</a:t>
            </a:r>
            <a:r>
              <a:rPr lang="en-US" altLang="zh-CN" dirty="0"/>
              <a:t>Chrome</a:t>
            </a:r>
            <a:r>
              <a:rPr lang="zh-CN" altLang="en-US" dirty="0"/>
              <a:t>上执行。</a:t>
            </a:r>
          </a:p>
          <a:p>
            <a:r>
              <a:rPr lang="zh-CN" altLang="en-US" dirty="0"/>
              <a:t>那么，解决方案是：使用代理进行访问！</a:t>
            </a:r>
          </a:p>
          <a:p>
            <a:r>
              <a:rPr lang="en-US" altLang="zh-CN" dirty="0"/>
              <a:t>React</a:t>
            </a:r>
            <a:r>
              <a:rPr lang="zh-CN" altLang="en-US" dirty="0"/>
              <a:t>是基于</a:t>
            </a:r>
            <a:r>
              <a:rPr lang="en-US" altLang="zh-CN" dirty="0"/>
              <a:t>Node.js</a:t>
            </a:r>
            <a:r>
              <a:rPr lang="zh-CN" altLang="en-US" dirty="0"/>
              <a:t>的框架，</a:t>
            </a:r>
            <a:r>
              <a:rPr lang="en-US" altLang="zh-CN" dirty="0"/>
              <a:t>Node.js</a:t>
            </a:r>
            <a:r>
              <a:rPr lang="zh-CN" altLang="en-US" dirty="0"/>
              <a:t>实际上是一个服务器框架。通过设置代理，我们可以绕开</a:t>
            </a:r>
            <a:r>
              <a:rPr lang="en-US" altLang="zh-CN" dirty="0"/>
              <a:t>CORS</a:t>
            </a:r>
            <a:r>
              <a:rPr lang="zh-CN" altLang="en-US" dirty="0"/>
              <a:t>进行跨域访问！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55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2193-4FF1-49FC-A953-BCBB6E80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15369"/>
          </a:xfrm>
        </p:spPr>
        <p:txBody>
          <a:bodyPr/>
          <a:lstStyle/>
          <a:p>
            <a:r>
              <a:rPr lang="zh-CN" altLang="en-US" dirty="0"/>
              <a:t>代理设置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719C7-8328-448D-873B-A94D5926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352" y="1490748"/>
            <a:ext cx="8946541" cy="4447309"/>
          </a:xfrm>
        </p:spPr>
        <p:txBody>
          <a:bodyPr>
            <a:normAutofit/>
          </a:bodyPr>
          <a:lstStyle/>
          <a:p>
            <a:r>
              <a:rPr lang="zh-CN" altLang="en-US" dirty="0"/>
              <a:t>暂时停止</a:t>
            </a:r>
            <a:r>
              <a:rPr lang="en-US" altLang="zh-CN" dirty="0"/>
              <a:t>React</a:t>
            </a:r>
            <a:r>
              <a:rPr lang="zh-CN" altLang="en-US" dirty="0"/>
              <a:t>的运行（</a:t>
            </a:r>
            <a:r>
              <a:rPr lang="en-US" altLang="zh-CN" dirty="0"/>
              <a:t>Ctrl/Command + C)</a:t>
            </a:r>
          </a:p>
          <a:p>
            <a:r>
              <a:rPr lang="zh-CN" altLang="en-US" dirty="0"/>
              <a:t>打开</a:t>
            </a:r>
            <a:r>
              <a:rPr lang="en-US" altLang="zh-CN" dirty="0" err="1"/>
              <a:t>package.json</a:t>
            </a:r>
            <a:r>
              <a:rPr lang="zh-CN" altLang="en-US" dirty="0"/>
              <a:t>，并添加</a:t>
            </a:r>
            <a:r>
              <a:rPr lang="en-US" altLang="zh-CN" dirty="0"/>
              <a:t>proxy</a:t>
            </a:r>
            <a:r>
              <a:rPr lang="zh-CN" altLang="en-US" dirty="0"/>
              <a:t>（代理），此处以天气</a:t>
            </a:r>
            <a:r>
              <a:rPr lang="en-US" altLang="zh-CN" dirty="0"/>
              <a:t>API</a:t>
            </a:r>
            <a:r>
              <a:rPr lang="zh-CN" altLang="en-US" dirty="0"/>
              <a:t>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4B286-94C8-4E45-8A92-C12BA3AB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3" t="44687" r="49030" b="27434"/>
          <a:stretch/>
        </p:blipFill>
        <p:spPr>
          <a:xfrm>
            <a:off x="1324494" y="2706117"/>
            <a:ext cx="4925953" cy="29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77852-19CC-445D-A3F8-E981C5AE5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270" y="886692"/>
            <a:ext cx="4790298" cy="5043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b="1" dirty="0"/>
              <a:t>fetch </a:t>
            </a:r>
            <a:r>
              <a:rPr lang="zh-CN" altLang="en-US" sz="2500" b="1" dirty="0"/>
              <a:t>网络请求格式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05AAB5-B896-4107-BDDF-B0430A08E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7620" y="886692"/>
            <a:ext cx="4396341" cy="6981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500" b="1" dirty="0"/>
              <a:t>在</a:t>
            </a:r>
            <a:r>
              <a:rPr lang="en-US" altLang="zh-CN" sz="2500" b="1" dirty="0"/>
              <a:t>App.js</a:t>
            </a:r>
            <a:r>
              <a:rPr lang="zh-CN" altLang="en-US" sz="2500" b="1" dirty="0"/>
              <a:t>下面添加以下代码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9D460D-CAF2-4010-A0EF-D67683EE1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7" t="25051" r="52963" b="40848"/>
          <a:stretch/>
        </p:blipFill>
        <p:spPr>
          <a:xfrm>
            <a:off x="853597" y="1546245"/>
            <a:ext cx="4178374" cy="3613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BDD999-1557-4691-BD1A-EEAB3F178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8" t="22547" r="50915" b="39151"/>
          <a:stretch/>
        </p:blipFill>
        <p:spPr>
          <a:xfrm>
            <a:off x="5807826" y="1546245"/>
            <a:ext cx="4396341" cy="39243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B161D2-3679-482E-BEB5-F69D09148B43}"/>
              </a:ext>
            </a:extLst>
          </p:cNvPr>
          <p:cNvSpPr txBox="1"/>
          <p:nvPr/>
        </p:nvSpPr>
        <p:spPr>
          <a:xfrm>
            <a:off x="853597" y="5563985"/>
            <a:ext cx="96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下面 </a:t>
            </a:r>
            <a:r>
              <a:rPr lang="en-US" altLang="zh-CN" b="1" dirty="0" err="1"/>
              <a:t>npm</a:t>
            </a:r>
            <a:r>
              <a:rPr lang="en-US" altLang="zh-CN" b="1" dirty="0"/>
              <a:t> start</a:t>
            </a:r>
            <a:r>
              <a:rPr lang="zh-CN" altLang="en-US" b="1" dirty="0"/>
              <a:t>，看一下</a:t>
            </a:r>
            <a:r>
              <a:rPr lang="en-US" altLang="zh-CN" b="1" dirty="0"/>
              <a:t>Console</a:t>
            </a:r>
            <a:r>
              <a:rPr lang="zh-CN" altLang="en-US" b="1" dirty="0"/>
              <a:t>吧！</a:t>
            </a:r>
            <a:endParaRPr lang="zh-CN" altLang="en-US" dirty="0"/>
          </a:p>
          <a:p>
            <a:r>
              <a:rPr lang="zh-CN" altLang="en-US" dirty="0"/>
              <a:t>我们可以看到，我们已经成功得到了一个</a:t>
            </a:r>
            <a:r>
              <a:rPr lang="en-US" altLang="zh-CN" dirty="0"/>
              <a:t>JavaScript</a:t>
            </a:r>
            <a:r>
              <a:rPr lang="zh-CN" altLang="en-US" dirty="0"/>
              <a:t>对象，是深圳的天气情况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38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12C87-FAFF-4BD3-9BB0-62090889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B80F79-FCAF-432C-BAD4-5B9213D292B5}"/>
              </a:ext>
            </a:extLst>
          </p:cNvPr>
          <p:cNvSpPr txBox="1"/>
          <p:nvPr/>
        </p:nvSpPr>
        <p:spPr>
          <a:xfrm>
            <a:off x="737419" y="1468939"/>
            <a:ext cx="103828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尝试使用以下</a:t>
            </a:r>
            <a:r>
              <a:rPr lang="en-US" altLang="zh-CN" sz="2400" dirty="0"/>
              <a:t>API</a:t>
            </a:r>
            <a:r>
              <a:rPr lang="zh-CN" altLang="en-US" sz="2400" dirty="0"/>
              <a:t>获取数据，并用</a:t>
            </a:r>
            <a:r>
              <a:rPr lang="en-US" altLang="zh-CN" sz="2400" dirty="0"/>
              <a:t>JSON</a:t>
            </a:r>
            <a:r>
              <a:rPr lang="zh-CN" altLang="en-US" sz="2400" dirty="0"/>
              <a:t>解析：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天气：</a:t>
            </a:r>
            <a:r>
              <a:rPr lang="en-US" altLang="zh-CN" sz="2400" dirty="0"/>
              <a:t> </a:t>
            </a:r>
            <a:r>
              <a:rPr lang="en-US" altLang="zh-CN" sz="2400" dirty="0">
                <a:hlinkClick r:id="rId2"/>
              </a:rPr>
              <a:t>https://www.sojson.com/blog/305.html</a:t>
            </a:r>
            <a:r>
              <a:rPr lang="en-US" altLang="zh-CN" sz="2400" dirty="0"/>
              <a:t> </a:t>
            </a:r>
            <a:r>
              <a:rPr lang="zh-CN" altLang="en-US" sz="2400" dirty="0"/>
              <a:t>（此链接为使用说明）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农历：</a:t>
            </a:r>
            <a:r>
              <a:rPr lang="en-US" altLang="zh-CN" sz="2400" dirty="0"/>
              <a:t> </a:t>
            </a:r>
            <a:r>
              <a:rPr lang="en-US" altLang="zh-CN" sz="2400" dirty="0">
                <a:hlinkClick r:id="rId3"/>
              </a:rPr>
              <a:t>https://www.sojson.com/api/lunar.html</a:t>
            </a:r>
            <a:r>
              <a:rPr lang="en-US" altLang="zh-CN" sz="2400" dirty="0"/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400" dirty="0"/>
              <a:t>智能机器人： </a:t>
            </a:r>
            <a:r>
              <a:rPr lang="en-US" altLang="zh-CN" sz="2400" dirty="0">
                <a:hlinkClick r:id="rId4"/>
              </a:rPr>
              <a:t>https://www.sojson.com/api/semantic.html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Any-API: </a:t>
            </a:r>
            <a:r>
              <a:rPr lang="en-US" altLang="zh-CN" sz="2400" dirty="0">
                <a:hlinkClick r:id="rId5"/>
              </a:rPr>
              <a:t>https://any-api.com/</a:t>
            </a:r>
            <a:r>
              <a:rPr lang="en-US" altLang="zh-CN" sz="2400" dirty="0"/>
              <a:t> (Many Links of APIs)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64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A8D9D87-5735-469E-A1F1-2CA82176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组件化编程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19BE84A-0B7F-459D-BBC5-1AAFF32C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352" y="1581864"/>
            <a:ext cx="8946541" cy="4901527"/>
          </a:xfrm>
        </p:spPr>
        <p:txBody>
          <a:bodyPr>
            <a:normAutofit lnSpcReduction="10000"/>
          </a:bodyPr>
          <a:lstStyle/>
          <a:p>
            <a:r>
              <a:rPr lang="zh-CN" altLang="en-US" sz="1800" b="1" dirty="0"/>
              <a:t>为什么要组件？</a:t>
            </a:r>
          </a:p>
          <a:p>
            <a:pPr marL="0" indent="0">
              <a:buNone/>
            </a:pPr>
            <a:r>
              <a:rPr lang="en-US" altLang="zh-CN" sz="1800" dirty="0"/>
              <a:t>1. </a:t>
            </a:r>
            <a:r>
              <a:rPr lang="zh-CN" altLang="en-US" sz="1800" dirty="0"/>
              <a:t>减少代码重复！ 与使用</a:t>
            </a:r>
            <a:r>
              <a:rPr lang="en-US" altLang="zh-CN" sz="1800" dirty="0"/>
              <a:t>function</a:t>
            </a:r>
            <a:r>
              <a:rPr lang="zh-CN" altLang="en-US" sz="1800" dirty="0"/>
              <a:t>类似，组件化编程可以大量减少不必要的代码重复。比如，对于所有的界面有相同的</a:t>
            </a:r>
            <a:r>
              <a:rPr lang="en-US" altLang="zh-CN" sz="1800" dirty="0"/>
              <a:t>Header</a:t>
            </a:r>
            <a:r>
              <a:rPr lang="zh-CN" altLang="en-US" sz="1800" dirty="0"/>
              <a:t>，那么我们不需要每次都复制粘贴整个</a:t>
            </a:r>
            <a:r>
              <a:rPr lang="en-US" altLang="zh-CN" sz="1800" dirty="0"/>
              <a:t>Header</a:t>
            </a:r>
            <a:r>
              <a:rPr lang="zh-CN" altLang="en-US" sz="1800" dirty="0"/>
              <a:t>的</a:t>
            </a:r>
            <a:r>
              <a:rPr lang="en-US" altLang="zh-CN" sz="1800" dirty="0"/>
              <a:t>HTML</a:t>
            </a:r>
            <a:r>
              <a:rPr lang="zh-CN" altLang="en-US" sz="1800" dirty="0"/>
              <a:t>，只需要像调用函数一样，那么，开发将十分方便！</a:t>
            </a:r>
          </a:p>
          <a:p>
            <a:pPr marL="0" indent="0"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方便的代码维护！ 当我们需要改动某个组件的时候，我们不需要替换所有的代码，只需要像修改组件一次，即可在所有的地方均修改该组件。</a:t>
            </a:r>
          </a:p>
          <a:p>
            <a:r>
              <a:rPr lang="zh-CN" altLang="en-US" sz="1800" b="1" dirty="0"/>
              <a:t>组件的使用</a:t>
            </a:r>
          </a:p>
          <a:p>
            <a:pPr marL="0" indent="0">
              <a:buNone/>
            </a:pPr>
            <a:r>
              <a:rPr lang="zh-CN" altLang="en-US" sz="1800" dirty="0"/>
              <a:t>组件的使用可以用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或者</a:t>
            </a:r>
            <a:r>
              <a:rPr lang="en-US" altLang="zh-CN" sz="1800" dirty="0"/>
              <a:t>_class_</a:t>
            </a:r>
            <a:r>
              <a:rPr lang="zh-CN" altLang="en-US" sz="1800" dirty="0"/>
              <a:t>定义，为了实现更复杂的功能，我们将跳过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的用法，直接介绍</a:t>
            </a:r>
            <a:r>
              <a:rPr lang="en-US" altLang="zh-CN" sz="1800" dirty="0"/>
              <a:t>_class_</a:t>
            </a:r>
            <a:r>
              <a:rPr lang="zh-CN" altLang="en-US" sz="1800" dirty="0"/>
              <a:t>的用法。（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的用法可以查看文档自学）</a:t>
            </a:r>
          </a:p>
          <a:p>
            <a:r>
              <a:rPr lang="en-US" altLang="zh-CN" sz="1800" b="1" dirty="0"/>
              <a:t>Class</a:t>
            </a:r>
          </a:p>
          <a:p>
            <a:pPr marL="0" indent="0">
              <a:buNone/>
            </a:pPr>
            <a:r>
              <a:rPr lang="en-US" altLang="zh-CN" sz="1800" b="1" dirty="0"/>
              <a:t>Reference: </a:t>
            </a:r>
            <a:r>
              <a:rPr lang="en-US" altLang="zh-CN" sz="1800" b="1" u="sng" dirty="0">
                <a:hlinkClick r:id="rId2"/>
              </a:rPr>
              <a:t>https://developer.mozilla.org/zh-CN/docs/Web/JavaScript/Reference/Classes</a:t>
            </a:r>
            <a:endParaRPr lang="en-US" altLang="zh-CN" sz="1800" dirty="0"/>
          </a:p>
          <a:p>
            <a:r>
              <a:rPr lang="en-US" altLang="zh-CN" sz="1800" b="1" dirty="0"/>
              <a:t>Class</a:t>
            </a:r>
            <a:r>
              <a:rPr lang="zh-CN" altLang="en-US" sz="1800" b="1" dirty="0"/>
              <a:t>是什么？</a:t>
            </a:r>
          </a:p>
          <a:p>
            <a:pPr marL="0" indent="0">
              <a:buNone/>
            </a:pPr>
            <a:r>
              <a:rPr lang="en-US" altLang="zh-CN" sz="1800" dirty="0"/>
              <a:t>Class</a:t>
            </a:r>
            <a:r>
              <a:rPr lang="zh-CN" altLang="en-US" sz="1800" dirty="0"/>
              <a:t>是</a:t>
            </a:r>
            <a:r>
              <a:rPr lang="en-US" altLang="zh-CN" sz="1800" b="1" dirty="0"/>
              <a:t>ES6</a:t>
            </a:r>
            <a:r>
              <a:rPr lang="zh-CN" altLang="en-US" sz="1800" dirty="0"/>
              <a:t>中新添加的用法，这也让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成为一门更加名副其实的“面向对象”语言。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2544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848</Words>
  <Application>Microsoft Office PowerPoint</Application>
  <PresentationFormat>宽屏</PresentationFormat>
  <Paragraphs>102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Arial</vt:lpstr>
      <vt:lpstr>Century Gothic</vt:lpstr>
      <vt:lpstr>Wingdings 3</vt:lpstr>
      <vt:lpstr>离子</vt:lpstr>
      <vt:lpstr>React Course L5</vt:lpstr>
      <vt:lpstr>PowerPoint 演示文稿</vt:lpstr>
      <vt:lpstr>An important tip</vt:lpstr>
      <vt:lpstr>fetch &amp; 网络请求 </vt:lpstr>
      <vt:lpstr>CORS: something annoying! </vt:lpstr>
      <vt:lpstr>代理设置</vt:lpstr>
      <vt:lpstr>PowerPoint 演示文稿</vt:lpstr>
      <vt:lpstr>Practice</vt:lpstr>
      <vt:lpstr>组件化编程 </vt:lpstr>
      <vt:lpstr>Example of Class </vt:lpstr>
      <vt:lpstr>Extends </vt:lpstr>
      <vt:lpstr>JSX: 从基础模板开始学习 </vt:lpstr>
      <vt:lpstr>PowerPoint 演示文稿</vt:lpstr>
      <vt:lpstr>JSX</vt:lpstr>
      <vt:lpstr>Demo of JSX </vt:lpstr>
      <vt:lpstr>分解组件</vt:lpstr>
      <vt:lpstr>分解组件</vt:lpstr>
      <vt:lpstr>Demo of 组件分解</vt:lpstr>
      <vt:lpstr>Demo of 组件分解 + Coding</vt:lpstr>
      <vt:lpstr>Next Lecture</vt:lpstr>
      <vt:lpstr>Group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Course L5</dc:title>
  <dc:creator>kwok harper</dc:creator>
  <cp:lastModifiedBy>Guochao Xie</cp:lastModifiedBy>
  <cp:revision>26</cp:revision>
  <dcterms:created xsi:type="dcterms:W3CDTF">2018-11-13T10:47:25Z</dcterms:created>
  <dcterms:modified xsi:type="dcterms:W3CDTF">2018-11-16T14:26:31Z</dcterms:modified>
</cp:coreProperties>
</file>